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7" r:id="rId2"/>
    <p:sldId id="276" r:id="rId3"/>
    <p:sldId id="257" r:id="rId4"/>
    <p:sldId id="272" r:id="rId5"/>
    <p:sldId id="280" r:id="rId6"/>
    <p:sldId id="258" r:id="rId7"/>
    <p:sldId id="259" r:id="rId8"/>
    <p:sldId id="260" r:id="rId9"/>
    <p:sldId id="262" r:id="rId10"/>
    <p:sldId id="263" r:id="rId11"/>
    <p:sldId id="264" r:id="rId12"/>
    <p:sldId id="274" r:id="rId13"/>
    <p:sldId id="265" r:id="rId14"/>
    <p:sldId id="266" r:id="rId15"/>
    <p:sldId id="267" r:id="rId16"/>
    <p:sldId id="268" r:id="rId17"/>
    <p:sldId id="269" r:id="rId18"/>
    <p:sldId id="275" r:id="rId19"/>
    <p:sldId id="27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C13F44-4F28-47A0-9AEC-17CF7F853972}" type="datetimeFigureOut">
              <a:rPr lang="en-US" smtClean="0"/>
              <a:pPr/>
              <a:t>12/18/2013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1D98E8-0B44-48DB-B52F-516D5B7C9A5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8E1D98E8-0B44-48DB-B52F-516D5B7C9A5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34BC227-5C46-41C7-B36B-BB760DA45028}" type="slidenum">
              <a:rPr lang="en-US" smtClean="0"/>
              <a:pPr/>
              <a:t>4</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01A2FCC9-119E-4270-B2C3-DC42C17EC830}" type="slidenum">
              <a:rPr lang="en-US"/>
              <a:pPr/>
              <a:t>12</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8C09DB4-4CD9-4349-BB9E-8831B9E8B843}" type="datetimeFigureOut">
              <a:rPr lang="en-US" smtClean="0"/>
              <a:pPr/>
              <a:t>12/18/2013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715705D-65C3-4E58-A0FF-E9AEF1E3C2B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C09DB4-4CD9-4349-BB9E-8831B9E8B843}" type="datetimeFigureOut">
              <a:rPr lang="en-US" smtClean="0"/>
              <a:pPr/>
              <a:t>12/18/2013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15705D-65C3-4E58-A0FF-E9AEF1E3C2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C09DB4-4CD9-4349-BB9E-8831B9E8B843}" type="datetimeFigureOut">
              <a:rPr lang="en-US" smtClean="0"/>
              <a:pPr/>
              <a:t>12/18/2013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15705D-65C3-4E58-A0FF-E9AEF1E3C2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C09DB4-4CD9-4349-BB9E-8831B9E8B843}" type="datetimeFigureOut">
              <a:rPr lang="en-US" smtClean="0"/>
              <a:pPr/>
              <a:t>12/18/2013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15705D-65C3-4E58-A0FF-E9AEF1E3C2B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8C09DB4-4CD9-4349-BB9E-8831B9E8B843}" type="datetimeFigureOut">
              <a:rPr lang="en-US" smtClean="0"/>
              <a:pPr/>
              <a:t>12/18/2013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15705D-65C3-4E58-A0FF-E9AEF1E3C2B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C09DB4-4CD9-4349-BB9E-8831B9E8B843}" type="datetimeFigureOut">
              <a:rPr lang="en-US" smtClean="0"/>
              <a:pPr/>
              <a:t>12/18/2013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15705D-65C3-4E58-A0FF-E9AEF1E3C2B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8C09DB4-4CD9-4349-BB9E-8831B9E8B843}" type="datetimeFigureOut">
              <a:rPr lang="en-US" smtClean="0"/>
              <a:pPr/>
              <a:t>12/18/2013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715705D-65C3-4E58-A0FF-E9AEF1E3C2B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8C09DB4-4CD9-4349-BB9E-8831B9E8B843}" type="datetimeFigureOut">
              <a:rPr lang="en-US" smtClean="0"/>
              <a:pPr/>
              <a:t>12/18/2013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715705D-65C3-4E58-A0FF-E9AEF1E3C2B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8C09DB4-4CD9-4349-BB9E-8831B9E8B843}" type="datetimeFigureOut">
              <a:rPr lang="en-US" smtClean="0"/>
              <a:pPr/>
              <a:t>12/18/2013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715705D-65C3-4E58-A0FF-E9AEF1E3C2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8C09DB4-4CD9-4349-BB9E-8831B9E8B843}" type="datetimeFigureOut">
              <a:rPr lang="en-US" smtClean="0"/>
              <a:pPr/>
              <a:t>12/18/2013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15705D-65C3-4E58-A0FF-E9AEF1E3C2B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8C09DB4-4CD9-4349-BB9E-8831B9E8B843}" type="datetimeFigureOut">
              <a:rPr lang="en-US" smtClean="0"/>
              <a:pPr/>
              <a:t>12/18/2013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715705D-65C3-4E58-A0FF-E9AEF1E3C2B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8C09DB4-4CD9-4349-BB9E-8831B9E8B843}" type="datetimeFigureOut">
              <a:rPr lang="en-US" smtClean="0"/>
              <a:pPr/>
              <a:t>12/18/2013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715705D-65C3-4E58-A0FF-E9AEF1E3C2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0"/>
            <a:ext cx="8686800" cy="1323439"/>
          </a:xfrm>
          <a:prstGeom prst="rect">
            <a:avLst/>
          </a:prstGeom>
        </p:spPr>
        <p:style>
          <a:lnRef idx="0">
            <a:schemeClr val="dk1"/>
          </a:lnRef>
          <a:fillRef idx="3">
            <a:schemeClr val="dk1"/>
          </a:fillRef>
          <a:effectRef idx="3">
            <a:schemeClr val="dk1"/>
          </a:effectRef>
          <a:fontRef idx="minor">
            <a:schemeClr val="lt1"/>
          </a:fontRef>
        </p:style>
        <p:txBody>
          <a:bodyPr wrap="square" lIns="91440" tIns="45720" rIns="91440" bIns="45720">
            <a:spAutoFit/>
          </a:bodyPr>
          <a:lstStyle/>
          <a:p>
            <a:pPr algn="ctr"/>
            <a:r>
              <a:rPr lang="en-US" sz="4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Castellar" pitchFamily="18" charset="0"/>
              </a:rPr>
              <a:t>SARDAR PATEL INSTITUTE OF TECHNOLOGY , PILUDARA</a:t>
            </a:r>
            <a:endParaRPr 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Castellar" pitchFamily="18" charset="0"/>
            </a:endParaRPr>
          </a:p>
        </p:txBody>
      </p:sp>
      <p:sp>
        <p:nvSpPr>
          <p:cNvPr id="10" name="Rectangle 9"/>
          <p:cNvSpPr/>
          <p:nvPr/>
        </p:nvSpPr>
        <p:spPr>
          <a:xfrm>
            <a:off x="1371600" y="2133600"/>
            <a:ext cx="6951355" cy="1077218"/>
          </a:xfrm>
          <a:prstGeom prst="rect">
            <a:avLst/>
          </a:prstGeom>
          <a:noFill/>
        </p:spPr>
        <p:txBody>
          <a:bodyPr wrap="square" lIns="91440" tIns="45720" rIns="91440" bIns="45720">
            <a:spAutoFit/>
          </a:bodyPr>
          <a:lstStyle/>
          <a:p>
            <a:pPr algn="ctr"/>
            <a:r>
              <a:rPr lang="en-US" sz="3200" b="1"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astellar" pitchFamily="18" charset="0"/>
              </a:rPr>
              <a:t>Elements Of Mechanical Engineering</a:t>
            </a:r>
            <a:endParaRPr lang="en-US" sz="3200" b="1" i="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astellar" pitchFamily="18" charset="0"/>
            </a:endParaRPr>
          </a:p>
        </p:txBody>
      </p:sp>
      <p:sp>
        <p:nvSpPr>
          <p:cNvPr id="11" name="Rectangle 10"/>
          <p:cNvSpPr/>
          <p:nvPr/>
        </p:nvSpPr>
        <p:spPr>
          <a:xfrm>
            <a:off x="3557214" y="5903893"/>
            <a:ext cx="5586786" cy="1015663"/>
          </a:xfrm>
          <a:prstGeom prst="rect">
            <a:avLst/>
          </a:prstGeom>
          <a:solidFill>
            <a:schemeClr val="bg2">
              <a:lumMod val="75000"/>
            </a:schemeClr>
          </a:solidFill>
        </p:spPr>
        <p:txBody>
          <a:bodyPr wrap="square" lIns="91440" tIns="45720" rIns="91440" bIns="45720">
            <a:spAutoFit/>
          </a:bodyPr>
          <a:lstStyle/>
          <a:p>
            <a:pPr algn="ctr"/>
            <a:r>
              <a:rPr lang="en-US" sz="3200" b="1"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Castellar" pitchFamily="18" charset="0"/>
              </a:rPr>
              <a:t>Guided </a:t>
            </a:r>
            <a:r>
              <a:rPr lang="en-US" sz="3200" b="1"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latin typeface="Castellar" pitchFamily="18" charset="0"/>
              </a:rPr>
              <a:t>By-</a:t>
            </a:r>
            <a:r>
              <a:rPr lang="en-US" sz="3200" b="1" i="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stellar" pitchFamily="18" charset="0"/>
              </a:rPr>
              <a:t>R.N.PaTEL</a:t>
            </a:r>
            <a:endParaRPr lang="en-US" sz="32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stellar" pitchFamily="18" charset="0"/>
            </a:endParaRPr>
          </a:p>
          <a:p>
            <a:pPr algn="ctr"/>
            <a:endParaRPr lang="en-US" sz="28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stellar" pitchFamily="18" charset="0"/>
            </a:endParaRPr>
          </a:p>
        </p:txBody>
      </p:sp>
      <p:sp>
        <p:nvSpPr>
          <p:cNvPr id="12" name="Rectangle 11"/>
          <p:cNvSpPr/>
          <p:nvPr/>
        </p:nvSpPr>
        <p:spPr>
          <a:xfrm>
            <a:off x="1295400" y="1524000"/>
            <a:ext cx="7105074" cy="584775"/>
          </a:xfrm>
          <a:prstGeom prst="rect">
            <a:avLst/>
          </a:prstGeom>
          <a:noFill/>
        </p:spPr>
        <p:txBody>
          <a:bodyPr wrap="square" lIns="91440" tIns="45720" rIns="91440" bIns="45720">
            <a:spAutoFit/>
          </a:bodyPr>
          <a:lstStyle/>
          <a:p>
            <a:pPr algn="ctr"/>
            <a:r>
              <a:rPr lang="en-US" sz="3200" b="1" i="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astellar" pitchFamily="18" charset="0"/>
              </a:rPr>
              <a:t>Branch :- Civil Engg.</a:t>
            </a:r>
            <a:endParaRPr lang="en-US" sz="3200"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astellar" pitchFamily="18" charset="0"/>
            </a:endParaRPr>
          </a:p>
        </p:txBody>
      </p:sp>
      <p:sp>
        <p:nvSpPr>
          <p:cNvPr id="6" name="Rectangle 5"/>
          <p:cNvSpPr/>
          <p:nvPr/>
        </p:nvSpPr>
        <p:spPr>
          <a:xfrm>
            <a:off x="0" y="3124200"/>
            <a:ext cx="4191000" cy="584775"/>
          </a:xfrm>
          <a:prstGeom prst="rect">
            <a:avLst/>
          </a:prstGeom>
        </p:spPr>
        <p:style>
          <a:lnRef idx="0">
            <a:schemeClr val="accent2"/>
          </a:lnRef>
          <a:fillRef idx="3">
            <a:schemeClr val="accent2"/>
          </a:fillRef>
          <a:effectRef idx="3">
            <a:schemeClr val="accent2"/>
          </a:effectRef>
          <a:fontRef idx="minor">
            <a:schemeClr val="lt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2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stellar" pitchFamily="18" charset="0"/>
              </a:rPr>
              <a:t>Group</a:t>
            </a:r>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32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stellar" pitchFamily="18" charset="0"/>
              </a:rPr>
              <a:t>Name</a:t>
            </a:r>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32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en-US" sz="32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Content Placeholder 5"/>
          <p:cNvSpPr>
            <a:spLocks noGrp="1"/>
          </p:cNvSpPr>
          <p:nvPr>
            <p:ph idx="1"/>
          </p:nvPr>
        </p:nvSpPr>
        <p:spPr>
          <a:xfrm>
            <a:off x="0" y="3657600"/>
            <a:ext cx="5638800" cy="2438400"/>
          </a:xfrm>
        </p:spPr>
        <p:txBody>
          <a:bodyPr>
            <a:normAutofit/>
          </a:bodyPr>
          <a:lstStyle/>
          <a:p>
            <a:pPr>
              <a:buFont typeface="Wingdings" pitchFamily="2" charset="2"/>
              <a:buChar char="v"/>
            </a:pP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stellar" pitchFamily="18" charset="0"/>
              </a:rPr>
              <a:t>Prajapati Laxman </a:t>
            </a:r>
          </a:p>
          <a:p>
            <a:pPr>
              <a:buFont typeface="Wingdings" pitchFamily="2" charset="2"/>
              <a:buChar char="v"/>
            </a:pP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stellar" pitchFamily="18" charset="0"/>
              </a:rPr>
              <a:t>Prajapati Vikas</a:t>
            </a:r>
          </a:p>
          <a:p>
            <a:pPr>
              <a:buFont typeface="Wingdings" pitchFamily="2" charset="2"/>
              <a:buChar char="v"/>
            </a:pP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stellar" pitchFamily="18" charset="0"/>
              </a:rPr>
              <a:t>Sanodariya Harsad</a:t>
            </a:r>
          </a:p>
          <a:p>
            <a:pPr>
              <a:buFont typeface="Wingdings" pitchFamily="2" charset="2"/>
              <a:buChar char="v"/>
            </a:pP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stellar" pitchFamily="18" charset="0"/>
              </a:rPr>
              <a:t>Thakor Bhavana</a:t>
            </a:r>
          </a:p>
          <a:p>
            <a:pPr>
              <a:buFont typeface="Wingdings" pitchFamily="2" charset="2"/>
              <a:buChar char="v"/>
            </a:pP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stellar" pitchFamily="18" charset="0"/>
              </a:rPr>
              <a:t>Rakholiya Bhavdip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742950" indent="-742950">
              <a:buAutoNum type="arabicParenBoth"/>
            </a:pP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Spur gears</a:t>
            </a:r>
          </a:p>
          <a:p>
            <a:pPr marL="742950" indent="-742950">
              <a:buAutoNum type="arabicParenBoth"/>
            </a:pP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Helical gears</a:t>
            </a:r>
          </a:p>
          <a:p>
            <a:pPr marL="742950" indent="-742950">
              <a:buAutoNum type="arabicParenBoth"/>
            </a:pP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Spiral gears</a:t>
            </a:r>
          </a:p>
          <a:p>
            <a:pPr marL="742950" indent="-742950">
              <a:buAutoNum type="arabicParenBoth"/>
            </a:pP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Bevel gears</a:t>
            </a:r>
          </a:p>
          <a:p>
            <a:pPr marL="742950" indent="-742950">
              <a:buAutoNum type="arabicParenBoth"/>
            </a:pP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Worm and worm wheel</a:t>
            </a:r>
          </a:p>
          <a:p>
            <a:pPr marL="742950" indent="-742950">
              <a:buAutoNum type="arabicParenBoth"/>
            </a:pP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Rack and pinion</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en-US"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Types of gears</a:t>
            </a:r>
            <a:endParaRPr lang="en-US"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610600" cy="5029200"/>
          </a:xfrm>
        </p:spPr>
        <p:txBody>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If teeth of the gear wheels are parallel to the axis of wheel.</a:t>
            </a:r>
          </a:p>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Use:  transmitting power</a:t>
            </a:r>
          </a:p>
          <a:p>
            <a:pPr>
              <a:buNone/>
            </a:pP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between two shafts when</a:t>
            </a:r>
          </a:p>
          <a:p>
            <a:pPr>
              <a:buNone/>
            </a:pP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the axes of the driving</a:t>
            </a:r>
          </a:p>
          <a:p>
            <a:pPr>
              <a:buNone/>
            </a:pP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shafts are parallel and</a:t>
            </a:r>
          </a:p>
          <a:p>
            <a:pPr>
              <a:buNone/>
            </a:pP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co-planar. They commonly</a:t>
            </a:r>
          </a:p>
          <a:p>
            <a:pPr>
              <a:buNone/>
            </a:pP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used in machine tools</a:t>
            </a:r>
          </a:p>
          <a:p>
            <a:pPr>
              <a:buNone/>
            </a:pP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and automobile gear boxes.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Title 1"/>
          <p:cNvSpPr>
            <a:spLocks noGrp="1"/>
          </p:cNvSpPr>
          <p:nvPr>
            <p:ph type="title"/>
          </p:nvPr>
        </p:nvSpPr>
        <p:spPr>
          <a:xfrm>
            <a:off x="457200" y="152400"/>
            <a:ext cx="8229600" cy="1143000"/>
          </a:xfrm>
        </p:spPr>
        <p:style>
          <a:lnRef idx="0">
            <a:schemeClr val="dk1"/>
          </a:lnRef>
          <a:fillRef idx="3">
            <a:schemeClr val="dk1"/>
          </a:fillRef>
          <a:effectRef idx="3">
            <a:schemeClr val="dk1"/>
          </a:effectRef>
          <a:fontRef idx="minor">
            <a:schemeClr val="lt1"/>
          </a:fontRef>
        </p:style>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stellar" pitchFamily="18" charset="0"/>
              </a:rPr>
              <a:t>Spur gears</a:t>
            </a:r>
            <a:endParaRPr lang="en-US"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stellar" pitchFamily="18" charset="0"/>
            </a:endParaRP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pPr eaLnBrk="1" hangingPunct="1"/>
            <a:r>
              <a:rPr lang="en-US" sz="4400" dirty="0" smtClean="0">
                <a:latin typeface="Castellar" pitchFamily="18" charset="0"/>
              </a:rPr>
              <a:t>Spur Gears</a:t>
            </a:r>
          </a:p>
        </p:txBody>
      </p:sp>
      <p:pic>
        <p:nvPicPr>
          <p:cNvPr id="7171" name="Picture 4" descr="shi20361_1301 copy"/>
          <p:cNvPicPr>
            <a:picLocks noGrp="1" noChangeAspect="1" noChangeArrowheads="1"/>
          </p:cNvPicPr>
          <p:nvPr>
            <p:ph idx="1"/>
          </p:nvPr>
        </p:nvPicPr>
        <p:blipFill>
          <a:blip r:embed="rId3" cstate="print"/>
          <a:srcRect/>
          <a:stretch>
            <a:fillRect/>
          </a:stretch>
        </p:blipFill>
        <p:spPr>
          <a:xfrm>
            <a:off x="1828800" y="1676400"/>
            <a:ext cx="4986338" cy="3852863"/>
          </a:xfrm>
          <a:noFill/>
        </p:spPr>
      </p:pic>
      <p:sp>
        <p:nvSpPr>
          <p:cNvPr id="7172" name="Text Box 7"/>
          <p:cNvSpPr txBox="1">
            <a:spLocks noChangeArrowheads="1"/>
          </p:cNvSpPr>
          <p:nvPr/>
        </p:nvSpPr>
        <p:spPr bwMode="auto">
          <a:xfrm>
            <a:off x="1066800" y="5562600"/>
            <a:ext cx="7543800" cy="830997"/>
          </a:xfrm>
          <a:prstGeom prst="rect">
            <a:avLst/>
          </a:prstGeom>
          <a:noFill/>
          <a:ln w="9525">
            <a:noFill/>
            <a:miter lim="800000"/>
            <a:headEnd/>
            <a:tailEnd/>
          </a:ln>
        </p:spPr>
        <p:txBody>
          <a:bodyPr wrap="square">
            <a:spAutoFit/>
          </a:bodyPr>
          <a:lstStyle/>
          <a:p>
            <a:pPr>
              <a:spcBef>
                <a:spcPct val="50000"/>
              </a:spcBef>
            </a:pPr>
            <a:r>
              <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Are used in transmitting torque between parallel shafts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5257800"/>
          </a:xfrm>
        </p:spPr>
        <p:txBody>
          <a:bodyPr>
            <a:normAutofit fontScale="92500" lnSpcReduction="20000"/>
          </a:bodyPr>
          <a:lstStyle/>
          <a:p>
            <a:r>
              <a:rPr lang="en-US" dirty="0" smtClean="0"/>
              <a:t>Use:  </a:t>
            </a:r>
          </a:p>
          <a:p>
            <a:pPr>
              <a:buNone/>
            </a:pPr>
            <a:r>
              <a:rPr lang="en-US" dirty="0" smtClean="0"/>
              <a:t>        Helical gears are used for transmitting power between two parallel, non parallel, non-intersecting shafts. Helical gears are used where smooth and quiet running at high speeds is required. Generally, helical gears are used in automobile power transmission.</a:t>
            </a:r>
          </a:p>
        </p:txBody>
      </p:sp>
      <p:sp>
        <p:nvSpPr>
          <p:cNvPr id="2" name="Title 1"/>
          <p:cNvSpPr>
            <a:spLocks noGrp="1"/>
          </p:cNvSpPr>
          <p:nvPr>
            <p:ph type="title"/>
          </p:nvPr>
        </p:nvSpPr>
        <p:spPr/>
        <p:txBody>
          <a:bodyPr/>
          <a:lstStyle/>
          <a:p>
            <a:r>
              <a:rPr lang="en-US" dirty="0" smtClean="0"/>
              <a:t>Helical gears</a:t>
            </a:r>
            <a:endParaRPr lang="en-US" dirty="0"/>
          </a:p>
        </p:txBody>
      </p:sp>
      <p:pic>
        <p:nvPicPr>
          <p:cNvPr id="5" name="Content Placeholder 4" descr="shi20361_1302"/>
          <p:cNvPicPr>
            <a:picLocks noGrp="1" noChangeAspect="1" noChangeArrowheads="1"/>
          </p:cNvPicPr>
          <p:nvPr>
            <p:ph idx="1"/>
          </p:nvPr>
        </p:nvPicPr>
        <p:blipFill>
          <a:blip r:embed="rId2" cstate="print"/>
          <a:srcRect/>
          <a:stretch>
            <a:fillRect/>
          </a:stretch>
        </p:blipFill>
        <p:spPr>
          <a:xfrm>
            <a:off x="4419600" y="2743200"/>
            <a:ext cx="4724400" cy="4114800"/>
          </a:xfrm>
          <a:noFill/>
        </p:spPr>
      </p:pic>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smtClean="0"/>
              <a:t>Use:</a:t>
            </a:r>
          </a:p>
          <a:p>
            <a:pPr>
              <a:buNone/>
            </a:pPr>
            <a:r>
              <a:rPr lang="en-US" dirty="0" smtClean="0"/>
              <a:t>      Spiral gears are used to transmit power between two non-parallel, non-intersecting shafts.</a:t>
            </a:r>
            <a:endParaRPr lang="en-US" dirty="0"/>
          </a:p>
        </p:txBody>
      </p:sp>
      <p:sp>
        <p:nvSpPr>
          <p:cNvPr id="2" name="Title 1"/>
          <p:cNvSpPr>
            <a:spLocks noGrp="1"/>
          </p:cNvSpPr>
          <p:nvPr>
            <p:ph type="title"/>
          </p:nvPr>
        </p:nvSpPr>
        <p:spPr/>
        <p:txBody>
          <a:bodyPr/>
          <a:lstStyle/>
          <a:p>
            <a:r>
              <a:rPr lang="en-US" dirty="0" smtClean="0"/>
              <a:t>Spiral gears</a:t>
            </a:r>
            <a:endParaRPr lang="en-US" dirty="0"/>
          </a:p>
        </p:txBody>
      </p:sp>
      <p:pic>
        <p:nvPicPr>
          <p:cNvPr id="5" name="Picture 3" descr="shi20361_1302"/>
          <p:cNvPicPr>
            <a:picLocks noChangeAspect="1" noChangeArrowheads="1"/>
          </p:cNvPicPr>
          <p:nvPr/>
        </p:nvPicPr>
        <p:blipFill>
          <a:blip r:embed="rId2" cstate="print"/>
          <a:srcRect/>
          <a:stretch>
            <a:fillRect/>
          </a:stretch>
        </p:blipFill>
        <p:spPr bwMode="auto">
          <a:xfrm>
            <a:off x="4572000" y="2382838"/>
            <a:ext cx="4572000" cy="4475162"/>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lnSpcReduction="10000"/>
          </a:bodyPr>
          <a:lstStyle/>
          <a:p>
            <a:r>
              <a:rPr lang="en-US" dirty="0" smtClean="0"/>
              <a:t>Use:</a:t>
            </a:r>
          </a:p>
          <a:p>
            <a:pPr>
              <a:buNone/>
            </a:pPr>
            <a:r>
              <a:rPr lang="en-US" dirty="0" smtClean="0"/>
              <a:t>    Bevel gears are used for transmitting power between two shafts, when the axis of the two shafts are inclined each other. Bevel gears are widely used in automobiles.</a:t>
            </a:r>
            <a:endParaRPr lang="en-US" dirty="0"/>
          </a:p>
        </p:txBody>
      </p:sp>
      <p:sp>
        <p:nvSpPr>
          <p:cNvPr id="2" name="Title 1"/>
          <p:cNvSpPr>
            <a:spLocks noGrp="1"/>
          </p:cNvSpPr>
          <p:nvPr>
            <p:ph type="title"/>
          </p:nvPr>
        </p:nvSpPr>
        <p:spPr/>
        <p:txBody>
          <a:bodyPr/>
          <a:lstStyle/>
          <a:p>
            <a:r>
              <a:rPr lang="en-US" dirty="0" smtClean="0"/>
              <a:t>Bevel gears</a:t>
            </a:r>
            <a:endParaRPr lang="en-US" dirty="0"/>
          </a:p>
        </p:txBody>
      </p:sp>
      <p:pic>
        <p:nvPicPr>
          <p:cNvPr id="5" name="Content Placeholder 4" descr="shi20361_1303"/>
          <p:cNvPicPr>
            <a:picLocks noGrp="1" noChangeAspect="1" noChangeArrowheads="1"/>
          </p:cNvPicPr>
          <p:nvPr>
            <p:ph sz="half" idx="2"/>
          </p:nvPr>
        </p:nvPicPr>
        <p:blipFill>
          <a:blip r:embed="rId2" cstate="print"/>
          <a:srcRect/>
          <a:stretch>
            <a:fillRect/>
          </a:stretch>
        </p:blipFill>
        <p:spPr>
          <a:xfrm>
            <a:off x="4572000" y="2292350"/>
            <a:ext cx="4572000" cy="4565650"/>
          </a:xfrm>
          <a:noFill/>
        </p:spPr>
      </p:pic>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smtClean="0"/>
              <a:t>Use:</a:t>
            </a:r>
          </a:p>
          <a:p>
            <a:pPr>
              <a:buNone/>
            </a:pPr>
            <a:r>
              <a:rPr lang="en-US" dirty="0" smtClean="0"/>
              <a:t>    Worm gears are used for transmitting power between two shafts having their axis at right angles and non-</a:t>
            </a:r>
            <a:r>
              <a:rPr lang="en-US" dirty="0" err="1" smtClean="0"/>
              <a:t>coplaner</a:t>
            </a:r>
            <a:endParaRPr lang="en-US" dirty="0" smtClean="0"/>
          </a:p>
          <a:p>
            <a:pPr>
              <a:buNone/>
            </a:pPr>
            <a:endParaRPr lang="en-US" dirty="0"/>
          </a:p>
        </p:txBody>
      </p:sp>
      <p:sp>
        <p:nvSpPr>
          <p:cNvPr id="2" name="Title 1"/>
          <p:cNvSpPr>
            <a:spLocks noGrp="1"/>
          </p:cNvSpPr>
          <p:nvPr>
            <p:ph type="title"/>
          </p:nvPr>
        </p:nvSpPr>
        <p:spPr/>
        <p:txBody>
          <a:bodyPr/>
          <a:lstStyle/>
          <a:p>
            <a:r>
              <a:rPr lang="en-US" dirty="0" smtClean="0"/>
              <a:t>Worm and worm wheel</a:t>
            </a:r>
            <a:endParaRPr lang="en-US" dirty="0"/>
          </a:p>
        </p:txBody>
      </p:sp>
      <p:pic>
        <p:nvPicPr>
          <p:cNvPr id="5" name="Content Placeholder 4" descr="shi20361_1304"/>
          <p:cNvPicPr>
            <a:picLocks noGrp="1" noChangeAspect="1" noChangeArrowheads="1"/>
          </p:cNvPicPr>
          <p:nvPr>
            <p:ph idx="1"/>
          </p:nvPr>
        </p:nvPicPr>
        <p:blipFill>
          <a:blip r:embed="rId2" cstate="print"/>
          <a:srcRect/>
          <a:stretch>
            <a:fillRect/>
          </a:stretch>
        </p:blipFill>
        <p:spPr>
          <a:xfrm>
            <a:off x="4495800" y="2667000"/>
            <a:ext cx="4648200" cy="4191000"/>
          </a:xfrm>
          <a:noFill/>
        </p:spPr>
      </p:pic>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85000" lnSpcReduction="10000"/>
          </a:bodyPr>
          <a:lstStyle/>
          <a:p>
            <a:r>
              <a:rPr lang="en-US" dirty="0" smtClean="0"/>
              <a:t>Use:</a:t>
            </a:r>
          </a:p>
          <a:p>
            <a:pPr>
              <a:buNone/>
            </a:pPr>
            <a:r>
              <a:rPr lang="en-US" dirty="0" smtClean="0"/>
              <a:t>    the rack and pinion drive is used to convert rotary motion into linear motion. Rack and pinion arrangement, generally used in machine tools, such as lath, drilling, planning machines. It also used in measuring instrument.</a:t>
            </a:r>
          </a:p>
          <a:p>
            <a:pPr>
              <a:buNone/>
            </a:pPr>
            <a:endParaRPr lang="en-US" dirty="0"/>
          </a:p>
        </p:txBody>
      </p:sp>
      <p:sp>
        <p:nvSpPr>
          <p:cNvPr id="2" name="Title 1"/>
          <p:cNvSpPr>
            <a:spLocks noGrp="1"/>
          </p:cNvSpPr>
          <p:nvPr>
            <p:ph type="title"/>
          </p:nvPr>
        </p:nvSpPr>
        <p:spPr/>
        <p:txBody>
          <a:bodyPr/>
          <a:lstStyle/>
          <a:p>
            <a:r>
              <a:rPr lang="en-US" dirty="0" smtClean="0"/>
              <a:t>Rack and pinion gears</a:t>
            </a:r>
            <a:endParaRPr lang="en-US" dirty="0"/>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Rack and pinion</a:t>
            </a:r>
            <a:endParaRPr lang="en-US" dirty="0"/>
          </a:p>
        </p:txBody>
      </p:sp>
      <p:pic>
        <p:nvPicPr>
          <p:cNvPr id="5" name="Content Placeholder 4" descr="ugu2155x_1103"/>
          <p:cNvPicPr>
            <a:picLocks noGrp="1" noChangeAspect="1" noChangeArrowheads="1"/>
          </p:cNvPicPr>
          <p:nvPr>
            <p:ph idx="1"/>
          </p:nvPr>
        </p:nvPicPr>
        <p:blipFill>
          <a:blip r:embed="rId2" cstate="print"/>
          <a:srcRect/>
          <a:stretch>
            <a:fillRect/>
          </a:stretch>
        </p:blipFill>
        <p:spPr>
          <a:xfrm>
            <a:off x="0" y="1981200"/>
            <a:ext cx="9144000" cy="4876800"/>
          </a:xfr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00200" y="2667000"/>
            <a:ext cx="5461753" cy="132343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80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80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You</a:t>
            </a:r>
            <a:endParaRPr lang="en-US" sz="80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95400" y="1752600"/>
            <a:ext cx="5943600" cy="156966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9600" b="1" i="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astellar" pitchFamily="18" charset="0"/>
              </a:rPr>
              <a:t>Gears</a:t>
            </a:r>
            <a:endParaRPr lang="en-US" sz="96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astellar"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Gear drive is very important drive in     mechanical power transmission. Gear drive is positive drive. Gear drives are preferred when</a:t>
            </a:r>
          </a:p>
          <a:p>
            <a:pPr>
              <a:buNone/>
            </a:pP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larger or moderate power is to be transmitted</a:t>
            </a:r>
          </a:p>
          <a:p>
            <a:pPr>
              <a:buNone/>
            </a:pP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constant velocity ratio.</a:t>
            </a:r>
          </a:p>
          <a:p>
            <a:pPr>
              <a:buNone/>
            </a:pPr>
            <a:r>
              <a:rPr lang="en-US" dirty="0" smtClean="0"/>
              <a:t>    </a:t>
            </a:r>
          </a:p>
          <a:p>
            <a:pPr>
              <a:buNone/>
            </a:pPr>
            <a:r>
              <a:rPr lang="en-US" dirty="0" smtClean="0"/>
              <a:t>   </a:t>
            </a:r>
          </a:p>
          <a:p>
            <a:pPr>
              <a:buNone/>
            </a:pPr>
            <a:r>
              <a:rPr lang="en-US" dirty="0" smtClean="0"/>
              <a:t>    </a:t>
            </a:r>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p:txBody>
      </p:sp>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stellar" pitchFamily="18" charset="0"/>
              </a:rPr>
              <a:t>            Gear drives</a:t>
            </a:r>
            <a:endParaRPr lang="en-US"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stellar" pitchFamily="18" charset="0"/>
            </a:endParaRP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362200" y="304800"/>
            <a:ext cx="3505200" cy="1165225"/>
          </a:xfrm>
        </p:spPr>
        <p:style>
          <a:lnRef idx="0">
            <a:schemeClr val="dk1"/>
          </a:lnRef>
          <a:fillRef idx="3">
            <a:schemeClr val="dk1"/>
          </a:fillRef>
          <a:effectRef idx="3">
            <a:schemeClr val="dk1"/>
          </a:effectRef>
          <a:fontRef idx="minor">
            <a:schemeClr val="lt1"/>
          </a:fontRef>
        </p:style>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eaLnBrk="1" hangingPunct="1"/>
            <a:r>
              <a:rPr lang="en-US" sz="40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stellar" pitchFamily="18" charset="0"/>
              </a:rPr>
              <a:t>Gears</a:t>
            </a:r>
          </a:p>
        </p:txBody>
      </p:sp>
      <p:sp>
        <p:nvSpPr>
          <p:cNvPr id="5123" name="Rectangle 3"/>
          <p:cNvSpPr>
            <a:spLocks noGrp="1" noChangeArrowheads="1"/>
          </p:cNvSpPr>
          <p:nvPr>
            <p:ph type="subTitle" idx="1"/>
          </p:nvPr>
        </p:nvSpPr>
        <p:spPr>
          <a:xfrm>
            <a:off x="2133600" y="-647700"/>
            <a:ext cx="5181600" cy="1295400"/>
          </a:xfrm>
        </p:spPr>
        <p:txBody>
          <a:bodyPr/>
          <a:lstStyle/>
          <a:p>
            <a:pPr marL="609600" indent="-609600" algn="ctr" eaLnBrk="1" hangingPunct="1">
              <a:lnSpc>
                <a:spcPct val="90000"/>
              </a:lnSpc>
            </a:pPr>
            <a:endParaRPr lang="en-US" sz="2000" dirty="0" smtClean="0">
              <a:solidFill>
                <a:srgbClr val="000066"/>
              </a:solidFill>
            </a:endParaRPr>
          </a:p>
          <a:p>
            <a:pPr marL="609600" indent="-609600" eaLnBrk="1" hangingPunct="1">
              <a:lnSpc>
                <a:spcPct val="90000"/>
              </a:lnSpc>
              <a:buFontTx/>
              <a:buAutoNum type="arabicPeriod"/>
            </a:pPr>
            <a:endParaRPr lang="en-US" sz="2000" dirty="0" smtClean="0">
              <a:solidFill>
                <a:srgbClr val="000066"/>
              </a:solidFill>
              <a:latin typeface="Castellar" pitchFamily="18" charset="0"/>
            </a:endParaRPr>
          </a:p>
        </p:txBody>
      </p:sp>
      <p:pic>
        <p:nvPicPr>
          <p:cNvPr id="5124" name="Picture 5" descr="ugu2155x_1120"/>
          <p:cNvPicPr>
            <a:picLocks noChangeAspect="1" noChangeArrowheads="1"/>
          </p:cNvPicPr>
          <p:nvPr/>
        </p:nvPicPr>
        <p:blipFill>
          <a:blip r:embed="rId3" cstate="print"/>
          <a:srcRect/>
          <a:stretch>
            <a:fillRect/>
          </a:stretch>
        </p:blipFill>
        <p:spPr bwMode="auto">
          <a:xfrm>
            <a:off x="7233" y="1752600"/>
            <a:ext cx="9136767" cy="54568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gu2155x_1104"/>
          <p:cNvPicPr>
            <a:picLocks noGrp="1" noChangeAspect="1" noChangeArrowheads="1"/>
          </p:cNvPicPr>
          <p:nvPr>
            <p:ph idx="1"/>
          </p:nvPr>
        </p:nvPicPr>
        <p:blipFill>
          <a:blip r:embed="rId2" cstate="print"/>
          <a:srcRect/>
          <a:stretch>
            <a:fillRect/>
          </a:stretch>
        </p:blipFill>
        <p:spPr bwMode="auto">
          <a:xfrm>
            <a:off x="914400" y="914400"/>
            <a:ext cx="7436772" cy="48768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8839200" cy="6553200"/>
          </a:xfrm>
        </p:spPr>
        <p:txBody>
          <a:bodyPr>
            <a:normAutofit/>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It is positive drives.</a:t>
            </a:r>
          </a:p>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It is very convenient for very small center distance.</a:t>
            </a:r>
          </a:p>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 gear drives, the velocity ratio will remain constant throughout.</a:t>
            </a:r>
          </a:p>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It can be used for low, medium and high power transmission.</a:t>
            </a:r>
          </a:p>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High velocity ratio can be possible, even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upto</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60:1.</a:t>
            </a:r>
          </a:p>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High transmission efficiency.</a:t>
            </a:r>
            <a:endParaRPr lang="en-US" dirty="0" smtClean="0"/>
          </a:p>
          <a:p>
            <a:endParaRPr lang="en-US" dirty="0" smtClean="0"/>
          </a:p>
          <a:p>
            <a:endParaRPr lang="en-US" dirty="0" smtClean="0"/>
          </a:p>
          <a:p>
            <a:endParaRPr lang="en-US" dirty="0"/>
          </a:p>
        </p:txBody>
      </p:sp>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Advantages of gear drives</a:t>
            </a:r>
            <a:endParaRPr lang="en-US"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It is not suitable for shafts having large center</a:t>
            </a: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distance.</a:t>
            </a:r>
          </a:p>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It requires lubrication.</a:t>
            </a:r>
          </a:p>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very high speeds, it produce noise &amp; vibrations.</a:t>
            </a:r>
          </a:p>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Manufacturing of gears is costly.</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large number of gear wheels in gear trains increased the weight of machine.</a:t>
            </a:r>
          </a:p>
        </p:txBody>
      </p:sp>
      <p:sp>
        <p:nvSpPr>
          <p:cNvPr id="2" name="Title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Disadvantages of gear drives</a:t>
            </a:r>
            <a:endParaRPr lang="en-US"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marL="514350" indent="-514350">
              <a:buNone/>
            </a:pPr>
            <a:r>
              <a:rPr lang="en-US" sz="1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astellar" pitchFamily="18" charset="0"/>
              </a:rPr>
              <a:t>{1}Pitch circle:-</a:t>
            </a:r>
          </a:p>
          <a:p>
            <a:pPr marL="514350" indent="-514350">
              <a:buNone/>
            </a:pPr>
            <a:r>
              <a:rPr lang="en-US" sz="7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7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9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it is an imaginary circle which produces by pure rolling action would give the same motion as the actual gear.</a:t>
            </a:r>
            <a:endParaRPr lang="en-US" sz="9600" dirty="0" smtClean="0"/>
          </a:p>
          <a:p>
            <a:pPr marL="514350" indent="-514350">
              <a:buNone/>
            </a:pPr>
            <a:r>
              <a:rPr lang="en-US" sz="1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{2} </a:t>
            </a:r>
            <a:r>
              <a:rPr lang="en-US" sz="1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astellar" pitchFamily="18" charset="0"/>
              </a:rPr>
              <a:t>Pitch diameter(d:-</a:t>
            </a:r>
          </a:p>
          <a:p>
            <a:pPr>
              <a:buNone/>
            </a:pPr>
            <a:r>
              <a:rPr lang="en-US" sz="9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9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it is the diameter of the pitch circle. the size of gear is usually specified by pitch circle diameter.</a:t>
            </a:r>
            <a:endParaRPr lang="en-US" sz="9600" dirty="0" smtClean="0"/>
          </a:p>
          <a:p>
            <a:pPr>
              <a:buNone/>
            </a:pPr>
            <a:r>
              <a:rPr lang="en-US" sz="1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{3} </a:t>
            </a:r>
            <a:r>
              <a:rPr lang="en-US" sz="1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astellar" pitchFamily="18" charset="0"/>
              </a:rPr>
              <a:t>Pressure angle or angle of obliquity:-</a:t>
            </a:r>
          </a:p>
          <a:p>
            <a:pPr>
              <a:buNone/>
            </a:pPr>
            <a:r>
              <a:rPr lang="en-US" sz="7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9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it is an angle between the common normal to the  point of  contact  of two mating gear teeth and the common tangent at common point between two pitch circles.</a:t>
            </a:r>
          </a:p>
          <a:p>
            <a:pPr>
              <a:buNone/>
            </a:pPr>
            <a:endParaRPr lang="en-US" dirty="0" smtClean="0"/>
          </a:p>
          <a:p>
            <a:endParaRPr lang="en-US" dirty="0" smtClean="0"/>
          </a:p>
          <a:p>
            <a:pPr>
              <a:buNone/>
            </a:pPr>
            <a:r>
              <a:rPr lang="en-US" dirty="0" smtClean="0"/>
              <a:t> </a:t>
            </a:r>
          </a:p>
          <a:p>
            <a:endParaRPr lang="en-US" dirty="0"/>
          </a:p>
        </p:txBody>
      </p:sp>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Terms used in gears</a:t>
            </a:r>
            <a:endParaRPr lang="en-US"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{4} Circular pitch (Pc):-</a:t>
            </a:r>
          </a:p>
          <a:p>
            <a:pPr>
              <a:buNone/>
            </a:pPr>
            <a:r>
              <a:rPr lang="en-US" sz="3400" dirty="0" smtClean="0"/>
              <a:t>     </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it is the distance measured on the circumference of the pitch circle from a point of one tooth corresponding point on the next tooth.</a:t>
            </a:r>
          </a:p>
          <a:p>
            <a:pPr>
              <a:buNone/>
            </a:pP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Pc =¶d/T,  where T=number of teeth.</a:t>
            </a:r>
          </a:p>
          <a:p>
            <a:pPr>
              <a:buNone/>
            </a:pP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{5} Module(m):-</a:t>
            </a:r>
          </a:p>
          <a:p>
            <a:pPr>
              <a:buNone/>
            </a:pP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it is ratio of the pitch circle diameter in millimeters to number of teeth.</a:t>
            </a:r>
          </a:p>
          <a:p>
            <a:pPr>
              <a:buNone/>
            </a:pP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m = d/T</a:t>
            </a:r>
          </a:p>
          <a:p>
            <a:pPr>
              <a:buNone/>
            </a:pPr>
            <a:endParaRPr lang="en-US" sz="2400" dirty="0" smtClean="0"/>
          </a:p>
          <a:p>
            <a:pPr>
              <a:buNone/>
            </a:pPr>
            <a:endParaRPr lang="en-US" sz="3400" dirty="0"/>
          </a:p>
        </p:txBody>
      </p:sp>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348</TotalTime>
  <Words>621</Words>
  <Application>Microsoft Office PowerPoint</Application>
  <PresentationFormat>On-screen Show (4:3)</PresentationFormat>
  <Paragraphs>93</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Slide 1</vt:lpstr>
      <vt:lpstr>Slide 2</vt:lpstr>
      <vt:lpstr>            Gear drives</vt:lpstr>
      <vt:lpstr>Gears</vt:lpstr>
      <vt:lpstr>Slide 5</vt:lpstr>
      <vt:lpstr>Advantages of gear drives</vt:lpstr>
      <vt:lpstr>Disadvantages of gear drives</vt:lpstr>
      <vt:lpstr>Terms used in gears</vt:lpstr>
      <vt:lpstr>Slide 9</vt:lpstr>
      <vt:lpstr>Types of gears</vt:lpstr>
      <vt:lpstr>Spur gears</vt:lpstr>
      <vt:lpstr>Spur Gears</vt:lpstr>
      <vt:lpstr>Helical gears</vt:lpstr>
      <vt:lpstr>Spiral gears</vt:lpstr>
      <vt:lpstr>Bevel gears</vt:lpstr>
      <vt:lpstr>Worm and worm wheel</vt:lpstr>
      <vt:lpstr>Rack and pinion gears</vt:lpstr>
      <vt:lpstr>           Rack and pinion</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jitu</dc:creator>
  <cp:lastModifiedBy>Gateway</cp:lastModifiedBy>
  <cp:revision>71</cp:revision>
  <dcterms:created xsi:type="dcterms:W3CDTF">2013-10-30T06:53:42Z</dcterms:created>
  <dcterms:modified xsi:type="dcterms:W3CDTF">2013-12-18T06:20:36Z</dcterms:modified>
</cp:coreProperties>
</file>